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011680"/>
            <a:ext cx="10972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400" b="1">
                <a:solidFill>
                  <a:srgbClr val="111827"/>
                </a:solidFill>
              </a:defRPr>
            </a:pPr>
            <a:r>
              <a:t>NEXUS-PRIME</a:t>
            </a:r>
          </a:p>
          <a:p>
            <a:pPr>
              <a:defRPr sz="2600">
                <a:solidFill>
                  <a:srgbClr val="374151"/>
                </a:solidFill>
              </a:defRPr>
            </a:pPr>
            <a:r>
              <a:t>Adaptive AI Integration Platform • Presentation MVP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6446520"/>
            <a:ext cx="1109441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Founder: Michael Sanders • Spec v1.0 • Feb 10,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48640"/>
          <a:lstStyle/>
          <a:p>
            <a:pPr algn="l"/>
            <a:r>
              <a:rPr sz="2800" b="1">
                <a:solidFill>
                  <a:srgbClr val="FFFFFF"/>
                </a:solidFill>
              </a:rPr>
              <a:t>Roadmap (From Spec)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88720"/>
            <a:ext cx="109728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111827"/>
                </a:solidFill>
              </a:defRPr>
            </a:pPr>
            <a:r>
              <a:t>Phase 1: Core platform (API gateway, discovery, command execution).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Phase 2: Advanced analytics + ML models (ClickHouse, vector DB, embeddings).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Phase 3: Code generation engine (safe diffs, PR creation, testing automation).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Phase 4: Scale + enterprise (Kubernetes, observability, SSO, RBAC).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9441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NEXUS-PRIME • Feb 2026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48640"/>
          <a:lstStyle/>
          <a:p>
            <a:pPr algn="l"/>
            <a:r>
              <a:rPr sz="2800" b="1">
                <a:solidFill>
                  <a:srgbClr val="FFFFFF"/>
                </a:solidFill>
              </a:rPr>
              <a:t>Q&amp;A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2103120"/>
            <a:ext cx="10972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111827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9441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NEXUS-PRIME • Feb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48640"/>
          <a:lstStyle/>
          <a:p>
            <a:pPr algn="l"/>
            <a:r>
              <a:rPr sz="2800" b="1">
                <a:solidFill>
                  <a:srgbClr val="FFFFFF"/>
                </a:solidFill>
              </a:rP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88720"/>
            <a:ext cx="109728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111827"/>
                </a:solidFill>
              </a:defRPr>
            </a:pPr>
            <a:r>
              <a:t>Teams lose time integrating analytics, support, and monitoring across many SaaS apps.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Insights are fragmented: metrics dashboards don’t explain root cause or recommend fixes.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Building connectors + copilots is expensive; every app has a different schema and API surface.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9441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NEXUS-PRIME • Feb 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48640"/>
          <a:lstStyle/>
          <a:p>
            <a:pPr algn="l"/>
            <a:r>
              <a:rPr sz="2800" b="1">
                <a:solidFill>
                  <a:srgbClr val="FFFFFF"/>
                </a:solidFill>
              </a:rPr>
              <a:t>NEXUS-PRIME: What it does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88720"/>
            <a:ext cx="109728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111827"/>
                </a:solidFill>
              </a:defRPr>
            </a:pPr>
            <a:r>
              <a:t>Connects to a target application (REST APIs / DBs).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Runs automated discovery to map endpoints + data tables.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Provides natural-language commands: ask questions, generate reports, export data.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Generates predictive insights (performance, churn, feature usage) with confidence + impact.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Embedded support QA that answers end-user questions in-context.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9441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NEXUS-PRIME • Feb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48640"/>
          <a:lstStyle/>
          <a:p>
            <a:pPr algn="l"/>
            <a:r>
              <a:rPr sz="2800" b="1">
                <a:solidFill>
                  <a:srgbClr val="FFFFFF"/>
                </a:solidFill>
              </a:rPr>
              <a:t>High-Level Architecture</a:t>
            </a:r>
          </a:p>
        </p:txBody>
      </p:sp>
      <p:pic>
        <p:nvPicPr>
          <p:cNvPr id="3" name="Picture 2" descr="nexus_prime_page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143000"/>
            <a:ext cx="10332720" cy="1337175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8640" y="6446520"/>
            <a:ext cx="1109441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NEXUS-PRIME • Feb 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48640"/>
          <a:lstStyle/>
          <a:p>
            <a:pPr algn="l"/>
            <a:r>
              <a:rPr sz="2800" b="1">
                <a:solidFill>
                  <a:srgbClr val="FFFFFF"/>
                </a:solidFill>
              </a:rPr>
              <a:t>Core Modules in this MVP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1280160"/>
            <a:ext cx="557784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2000">
                <a:solidFill>
                  <a:srgbClr val="111827"/>
                </a:solidFill>
              </a:defRPr>
            </a:pPr>
            <a:r>
              <a:t>1) Application Discovery</a:t>
            </a:r>
          </a:p>
          <a:p>
            <a:pPr>
              <a:defRPr sz="1400">
                <a:solidFill>
                  <a:srgbClr val="374151"/>
                </a:solidFill>
              </a:defRPr>
            </a:pPr>
            <a:r>
              <a:t>Scans OpenAPI/Swagger (or probes) to build an endpoint map.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309360" y="1280160"/>
            <a:ext cx="557784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2000">
                <a:solidFill>
                  <a:srgbClr val="111827"/>
                </a:solidFill>
              </a:defRPr>
            </a:pPr>
            <a:r>
              <a:t>2) NL Command Processor</a:t>
            </a:r>
          </a:p>
          <a:p>
            <a:pPr>
              <a:defRPr sz="1400">
                <a:solidFill>
                  <a:srgbClr val="374151"/>
                </a:solidFill>
              </a:defRPr>
            </a:pPr>
            <a:r>
              <a:t>Extracts intent + parameters and routes to services.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3383280"/>
            <a:ext cx="557784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2000">
                <a:solidFill>
                  <a:srgbClr val="111827"/>
                </a:solidFill>
              </a:defRPr>
            </a:pPr>
            <a:r>
              <a:t>3) Predictive Insights</a:t>
            </a:r>
          </a:p>
          <a:p>
            <a:pPr>
              <a:defRPr sz="1400">
                <a:solidFill>
                  <a:srgbClr val="374151"/>
                </a:solidFill>
              </a:defRPr>
            </a:pPr>
            <a:r>
              <a:t>Heuristics aligned with the spec examples (latency, errors, conversion).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09360" y="3383280"/>
            <a:ext cx="557784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E5E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2000">
                <a:solidFill>
                  <a:srgbClr val="111827"/>
                </a:solidFill>
              </a:defRPr>
            </a:pPr>
            <a:r>
              <a:t>4) Codegen (Phase 2)</a:t>
            </a:r>
          </a:p>
          <a:p>
            <a:pPr>
              <a:defRPr sz="1400">
                <a:solidFill>
                  <a:srgbClr val="374151"/>
                </a:solidFill>
              </a:defRPr>
            </a:pPr>
            <a:r>
              <a:t>MVP returns a structured implementation plan (no source mutation).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46520"/>
            <a:ext cx="1109441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NEXUS-PRIME • Feb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48640"/>
          <a:lstStyle/>
          <a:p>
            <a:pPr algn="l"/>
            <a:r>
              <a:rPr sz="2800" b="1">
                <a:solidFill>
                  <a:srgbClr val="FFFFFF"/>
                </a:solidFill>
              </a:rPr>
              <a:t>API Surface (Spec-aligned)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88720"/>
            <a:ext cx="109728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111827"/>
                </a:solidFill>
              </a:defRPr>
            </a:pPr>
            <a:r>
              <a:t>POST /v1/applications • GET /v1/applications/{id}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POST /v1/applications/{id}/connections • POST /v1/connections/{id}/scan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POST /v1/commands • GET /v1/commands/{id}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GET /v1/applications/{id}/metrics • POST /v1/applications/{id}/analytics/query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GET /v1/applications/{id}/insights • PUT /v1/insights/{id}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POST /v1/applications/{id}/support/query • POST /v1/webhooks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9441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NEXUS-PRIME • Feb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48640"/>
          <a:lstStyle/>
          <a:p>
            <a:pPr algn="l"/>
            <a:r>
              <a:rPr sz="2800" b="1">
                <a:solidFill>
                  <a:srgbClr val="FFFFFF"/>
                </a:solidFill>
              </a:rPr>
              <a:t>Security (MVP)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88720"/>
            <a:ext cx="109728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111827"/>
                </a:solidFill>
              </a:defRPr>
            </a:pPr>
            <a:r>
              <a:t>JWT auth (register/login) + optional API key access.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Per-hour rate limiting (Redis-backed; in-memory fallback).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Connection credentials encrypted at rest (Fernet).</a:t>
            </a:r>
          </a:p>
          <a:p>
            <a:pPr>
              <a:defRPr sz="1800">
                <a:solidFill>
                  <a:srgbClr val="111827"/>
                </a:solidFill>
              </a:defRPr>
            </a:pPr>
            <a:r>
              <a:t>CORS configurable for the dashboard.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9441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NEXUS-PRIME • Feb 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48640"/>
          <a:lstStyle/>
          <a:p>
            <a:pPr algn="l"/>
            <a:r>
              <a:rPr sz="2800" b="1">
                <a:solidFill>
                  <a:srgbClr val="FFFFFF"/>
                </a:solidFill>
              </a:rPr>
              <a:t>Deployment for Demo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88720"/>
            <a:ext cx="109728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111827"/>
                </a:solidFill>
              </a:defRPr>
            </a:pPr>
            <a:r>
              <a:t>docker compose up --build</a:t>
            </a:r>
          </a:p>
          <a:p>
            <a:pPr>
              <a:defRPr sz="2000">
                <a:solidFill>
                  <a:srgbClr val="111827"/>
                </a:solidFill>
              </a:defRPr>
            </a:pPr>
            <a:r>
              <a:t>Services: Postgres • Redis • FastAPI API • React dashboard</a:t>
            </a:r>
          </a:p>
          <a:p>
            <a:pPr>
              <a:defRPr sz="2000">
                <a:solidFill>
                  <a:srgbClr val="111827"/>
                </a:solidFill>
              </a:defRPr>
            </a:pPr>
            <a:r>
              <a:t>Swagger docs: http://localhost:8000/docs</a:t>
            </a:r>
          </a:p>
          <a:p>
            <a:pPr>
              <a:defRPr sz="2000">
                <a:solidFill>
                  <a:srgbClr val="111827"/>
                </a:solidFill>
              </a:defRPr>
            </a:pPr>
            <a:r>
              <a:t>Dashboard: http://localhost:5173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9441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NEXUS-PRIME • Feb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48640"/>
          <a:lstStyle/>
          <a:p>
            <a:pPr algn="l"/>
            <a:r>
              <a:rPr sz="2800" b="1">
                <a:solidFill>
                  <a:srgbClr val="FFFFFF"/>
                </a:solidFill>
              </a:rPr>
              <a:t>Live Demo (Suggested Flow)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188720"/>
            <a:ext cx="109728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111827"/>
                </a:solidFill>
              </a:defRPr>
            </a:pPr>
            <a:r>
              <a:t>1) Register in dashboard → token stored locally</a:t>
            </a:r>
          </a:p>
          <a:p>
            <a:pPr>
              <a:defRPr sz="2000">
                <a:solidFill>
                  <a:srgbClr val="111827"/>
                </a:solidFill>
              </a:defRPr>
            </a:pPr>
            <a:r>
              <a:t>2) Create Application → Add Connection → Scan (discovers endpoints)</a:t>
            </a:r>
          </a:p>
          <a:p>
            <a:pPr>
              <a:defRPr sz="2000">
                <a:solidFill>
                  <a:srgbClr val="111827"/>
                </a:solidFill>
              </a:defRPr>
            </a:pPr>
            <a:r>
              <a:t>3) View Metrics chart + generated Insights</a:t>
            </a:r>
          </a:p>
          <a:p>
            <a:pPr>
              <a:defRPr sz="2000">
                <a:solidFill>
                  <a:srgbClr val="111827"/>
                </a:solidFill>
              </a:defRPr>
            </a:pPr>
            <a:r>
              <a:t>4) Run NL Command: “Show me why conversions dropped yesterday”</a:t>
            </a:r>
          </a:p>
          <a:p>
            <a:pPr>
              <a:defRPr sz="2000">
                <a:solidFill>
                  <a:srgbClr val="111827"/>
                </a:solidFill>
              </a:defRPr>
            </a:pPr>
            <a:r>
              <a:t>5) Ask Support: “How do I export my data?”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94415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B7280"/>
                </a:solidFill>
              </a:defRPr>
            </a:pPr>
            <a:r>
              <a:t>NEXUS-PRIME • Feb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